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y="8229600" cx="14630400"/>
  <p:notesSz cx="8229600" cy="14630400"/>
  <p:embeddedFontLst>
    <p:embeddedFont>
      <p:font typeface="Brygada 1918"/>
      <p:regular r:id="rId12"/>
    </p:embeddedFont>
    <p:embeddedFont>
      <p:font typeface="Brygada 1918"/>
      <p:regular r:id="rId13"/>
    </p:embeddedFont>
    <p:embeddedFont>
      <p:font typeface="Brygada 1918"/>
      <p:regular r:id="rId14"/>
    </p:embeddedFont>
    <p:embeddedFont>
      <p:font typeface="Brygada 1918"/>
      <p:regular r:id="rId15"/>
    </p:embeddedFont>
    <p:embeddedFont>
      <p:font typeface="Montserrat Medium"/>
      <p:regular r:id="rId16"/>
    </p:embeddedFont>
    <p:embeddedFont>
      <p:font typeface="Montserrat Medium"/>
      <p:regular r:id="rId17"/>
    </p:embeddedFont>
    <p:embeddedFont>
      <p:font typeface="Montserrat Medium"/>
      <p:regular r:id="rId18"/>
    </p:embeddedFont>
    <p:embeddedFont>
      <p:font typeface="Montserrat Medium"/>
      <p:regular r:id="rId19"/>
    </p:embeddedFont>
  </p:embeddedFontLst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Relationship Id="rId20" Type="http://schemas.openxmlformats.org/officeDocument/2006/relationships/tableStyles" Target="tableStyle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61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662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66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6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5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2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5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7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8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21424"/>
          </a:solidFill>
        </p:spPr>
      </p:sp>
      <p:sp>
        <p:nvSpPr>
          <p:cNvPr id="1048649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2438"/>
          </a:solidFill>
        </p:spPr>
      </p:sp>
      <p:pic>
        <p:nvPicPr>
          <p:cNvPr id="2097168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21424"/>
          </a:solidFill>
        </p:spPr>
      </p:sp>
      <p:sp>
        <p:nvSpPr>
          <p:cNvPr id="104863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2438"/>
          </a:solidFill>
        </p:spPr>
      </p:sp>
      <p:pic>
        <p:nvPicPr>
          <p:cNvPr id="2097163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21424"/>
          </a:solidFill>
        </p:spPr>
      </p:sp>
      <p:sp>
        <p:nvSpPr>
          <p:cNvPr id="104861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2438"/>
          </a:solidFill>
        </p:spPr>
      </p:sp>
      <p:pic>
        <p:nvPicPr>
          <p:cNvPr id="2097159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21424"/>
          </a:solidFill>
        </p:spPr>
      </p:sp>
      <p:sp>
        <p:nvSpPr>
          <p:cNvPr id="1048593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2438"/>
          </a:solidFill>
        </p:spPr>
      </p:sp>
      <p:pic>
        <p:nvPicPr>
          <p:cNvPr id="2097156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21424"/>
          </a:solidFill>
        </p:spPr>
      </p:sp>
      <p:sp>
        <p:nvSpPr>
          <p:cNvPr id="104857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2438"/>
          </a:solidFill>
        </p:spPr>
      </p:sp>
      <p:pic>
        <p:nvPicPr>
          <p:cNvPr id="2097152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21424"/>
          </a:solidFill>
        </p:spPr>
      </p:sp>
      <p:sp>
        <p:nvSpPr>
          <p:cNvPr id="104858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2438"/>
          </a:solidFill>
        </p:spPr>
      </p:sp>
      <p:pic>
        <p:nvPicPr>
          <p:cNvPr id="2097154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21424"/>
          </a:solidFill>
        </p:spPr>
      </p:sp>
      <p:sp>
        <p:nvSpPr>
          <p:cNvPr id="1048602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2438"/>
          </a:solidFill>
        </p:spPr>
      </p:sp>
      <p:pic>
        <p:nvPicPr>
          <p:cNvPr id="2097158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21424"/>
          </a:solidFill>
        </p:spPr>
      </p:sp>
      <p:sp>
        <p:nvSpPr>
          <p:cNvPr id="104862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5C2438"/>
          </a:solidFill>
        </p:spPr>
      </p:sp>
      <p:pic>
        <p:nvPicPr>
          <p:cNvPr id="2097161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650" name="Text 0"/>
          <p:cNvSpPr/>
          <p:nvPr/>
        </p:nvSpPr>
        <p:spPr>
          <a:xfrm>
            <a:off x="6235660" y="2248019"/>
            <a:ext cx="7645479" cy="142708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5600"/>
              </a:lnSpc>
              <a:buNone/>
            </a:pPr>
            <a:r>
              <a:rPr b="1" dirty="0" sz="4450" lang="en-US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Analyzing Youth Well-being in Sokoto</a:t>
            </a:r>
            <a:endParaRPr dirty="0" sz="4450" lang="en-US"/>
          </a:p>
        </p:txBody>
      </p:sp>
      <p:sp>
        <p:nvSpPr>
          <p:cNvPr id="1048651" name="Text 1"/>
          <p:cNvSpPr/>
          <p:nvPr/>
        </p:nvSpPr>
        <p:spPr>
          <a:xfrm>
            <a:off x="6235660" y="3996214"/>
            <a:ext cx="7645479" cy="136969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650"/>
              </a:lnSpc>
              <a:buNone/>
            </a:pPr>
            <a:r>
              <a:rPr dirty="0" sz="165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presentation details the workflow and insights from a data analysis project focused on understanding the mood and activity patterns of Nigerian corps members in Sokoto. Our goal is to uncover meaningful correlations to enhance well-being initiatives.</a:t>
            </a:r>
            <a:endParaRPr dirty="0" sz="1650" lang="en-US"/>
          </a:p>
        </p:txBody>
      </p:sp>
      <p:sp>
        <p:nvSpPr>
          <p:cNvPr id="1048652" name="Shape 2"/>
          <p:cNvSpPr/>
          <p:nvPr/>
        </p:nvSpPr>
        <p:spPr>
          <a:xfrm>
            <a:off x="6235660" y="5622846"/>
            <a:ext cx="342543" cy="342543"/>
          </a:xfrm>
          <a:prstGeom prst="roundRect">
            <a:avLst>
              <a:gd name="adj" fmla="val 26691789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2097170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243280" y="5630466"/>
            <a:ext cx="327303" cy="327303"/>
          </a:xfrm>
          <a:prstGeom prst="rect"/>
        </p:spPr>
      </p:pic>
      <p:sp>
        <p:nvSpPr>
          <p:cNvPr id="1048653" name="Text 3"/>
          <p:cNvSpPr/>
          <p:nvPr/>
        </p:nvSpPr>
        <p:spPr>
          <a:xfrm>
            <a:off x="6685240" y="5606772"/>
            <a:ext cx="2021800" cy="37469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950"/>
              </a:lnSpc>
              <a:buNone/>
            </a:pPr>
            <a:r>
              <a:rPr b="1" dirty="0" sz="2100" lang="en-US">
                <a:solidFill>
                  <a:srgbClr val="F4CAB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Sule Andah</a:t>
            </a:r>
            <a:endParaRPr dirty="0" sz="210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ext 0"/>
          <p:cNvSpPr/>
          <p:nvPr/>
        </p:nvSpPr>
        <p:spPr>
          <a:xfrm>
            <a:off x="714851" y="724257"/>
            <a:ext cx="13200698" cy="136159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5350"/>
              </a:lnSpc>
              <a:buNone/>
            </a:pPr>
            <a:r>
              <a:rPr b="1" dirty="0" sz="4250" lang="en-US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Analysis Workflow: From Collection to Insights</a:t>
            </a:r>
            <a:endParaRPr dirty="0" sz="4250" lang="en-US"/>
          </a:p>
        </p:txBody>
      </p:sp>
      <p:pic>
        <p:nvPicPr>
          <p:cNvPr id="209716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14851" y="2494359"/>
            <a:ext cx="6600349" cy="817007"/>
          </a:xfrm>
          <a:prstGeom prst="rect"/>
        </p:spPr>
      </p:pic>
      <p:sp>
        <p:nvSpPr>
          <p:cNvPr id="1048637" name="Text 1"/>
          <p:cNvSpPr/>
          <p:nvPr/>
        </p:nvSpPr>
        <p:spPr>
          <a:xfrm>
            <a:off x="919043" y="3515558"/>
            <a:ext cx="2723555" cy="34051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650"/>
              </a:lnSpc>
              <a:buNone/>
            </a:pPr>
            <a:r>
              <a:rPr b="1" dirty="0" sz="2100" lang="en-US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Collection</a:t>
            </a:r>
            <a:endParaRPr dirty="0" sz="2100" lang="en-US"/>
          </a:p>
        </p:txBody>
      </p:sp>
      <p:sp>
        <p:nvSpPr>
          <p:cNvPr id="1048638" name="Text 2"/>
          <p:cNvSpPr/>
          <p:nvPr/>
        </p:nvSpPr>
        <p:spPr>
          <a:xfrm>
            <a:off x="919043" y="3978593"/>
            <a:ext cx="6191964" cy="65365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was collected from corps members using an editable Google Sheet link, ensuring easy and direct input.</a:t>
            </a:r>
            <a:endParaRPr dirty="0" sz="1600" lang="en-US"/>
          </a:p>
        </p:txBody>
      </p:sp>
      <p:pic>
        <p:nvPicPr>
          <p:cNvPr id="2097165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315200" y="2494359"/>
            <a:ext cx="6600349" cy="817007"/>
          </a:xfrm>
          <a:prstGeom prst="rect"/>
        </p:spPr>
      </p:pic>
      <p:sp>
        <p:nvSpPr>
          <p:cNvPr id="1048639" name="Text 3"/>
          <p:cNvSpPr/>
          <p:nvPr/>
        </p:nvSpPr>
        <p:spPr>
          <a:xfrm>
            <a:off x="7519392" y="3515558"/>
            <a:ext cx="3088958" cy="34051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650"/>
              </a:lnSpc>
              <a:buNone/>
            </a:pPr>
            <a:r>
              <a:rPr b="1" dirty="0" sz="2100" lang="en-US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Cleaning &amp; Preparation</a:t>
            </a:r>
            <a:endParaRPr dirty="0" sz="2100" lang="en-US"/>
          </a:p>
        </p:txBody>
      </p:sp>
      <p:sp>
        <p:nvSpPr>
          <p:cNvPr id="1048640" name="Text 4"/>
          <p:cNvSpPr/>
          <p:nvPr/>
        </p:nvSpPr>
        <p:spPr>
          <a:xfrm>
            <a:off x="7519392" y="3978593"/>
            <a:ext cx="6191964" cy="65365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DeepSeek AI was leveraged to clean and structure the raw data, transforming it into a refined TSV file for analysis.</a:t>
            </a:r>
            <a:endParaRPr dirty="0" sz="1600" lang="en-US"/>
          </a:p>
        </p:txBody>
      </p:sp>
      <p:pic>
        <p:nvPicPr>
          <p:cNvPr id="2097166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14851" y="4836438"/>
            <a:ext cx="6600349" cy="817007"/>
          </a:xfrm>
          <a:prstGeom prst="rect"/>
        </p:spPr>
      </p:pic>
      <p:sp>
        <p:nvSpPr>
          <p:cNvPr id="1048641" name="Text 5"/>
          <p:cNvSpPr/>
          <p:nvPr/>
        </p:nvSpPr>
        <p:spPr>
          <a:xfrm>
            <a:off x="919043" y="5857637"/>
            <a:ext cx="2723555" cy="34051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650"/>
              </a:lnSpc>
              <a:buNone/>
            </a:pPr>
            <a:r>
              <a:rPr b="1" dirty="0" sz="2100" lang="en-US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Kaggle Upload</a:t>
            </a:r>
            <a:endParaRPr dirty="0" sz="2100" lang="en-US"/>
          </a:p>
        </p:txBody>
      </p:sp>
      <p:sp>
        <p:nvSpPr>
          <p:cNvPr id="1048642" name="Text 6"/>
          <p:cNvSpPr/>
          <p:nvPr/>
        </p:nvSpPr>
        <p:spPr>
          <a:xfrm>
            <a:off x="919043" y="6320671"/>
            <a:ext cx="6191964" cy="65365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cleaned dataset was then uploaded to Kaggle, making it accessible for further research and collaboration.</a:t>
            </a:r>
            <a:endParaRPr dirty="0" sz="1600" lang="en-US"/>
          </a:p>
        </p:txBody>
      </p:sp>
      <p:pic>
        <p:nvPicPr>
          <p:cNvPr id="2097167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315200" y="4836438"/>
            <a:ext cx="6600349" cy="817007"/>
          </a:xfrm>
          <a:prstGeom prst="rect"/>
        </p:spPr>
      </p:pic>
      <p:sp>
        <p:nvSpPr>
          <p:cNvPr id="1048643" name="Text 7"/>
          <p:cNvSpPr/>
          <p:nvPr/>
        </p:nvSpPr>
        <p:spPr>
          <a:xfrm>
            <a:off x="7519392" y="5857637"/>
            <a:ext cx="3979664" cy="34051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650"/>
              </a:lnSpc>
              <a:buNone/>
            </a:pPr>
            <a:r>
              <a:rPr b="1" dirty="0" sz="2100" lang="en-US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Visualization &amp; Interpretation</a:t>
            </a:r>
            <a:endParaRPr dirty="0" sz="2100" lang="en-US"/>
          </a:p>
        </p:txBody>
      </p:sp>
      <p:sp>
        <p:nvSpPr>
          <p:cNvPr id="1048644" name="Text 8"/>
          <p:cNvSpPr/>
          <p:nvPr/>
        </p:nvSpPr>
        <p:spPr>
          <a:xfrm>
            <a:off x="7519392" y="6320671"/>
            <a:ext cx="6191964" cy="980480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Visualizations were ideated and generated in Jupyter Notebook. Grok AI helped interpret these visuals into insightful stories and presentation content.</a:t>
            </a:r>
            <a:endParaRPr dirty="0" sz="160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 0"/>
          <p:cNvSpPr/>
          <p:nvPr/>
        </p:nvSpPr>
        <p:spPr>
          <a:xfrm>
            <a:off x="749260" y="1591270"/>
            <a:ext cx="11735395" cy="71354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600"/>
              </a:lnSpc>
              <a:buNone/>
            </a:pPr>
            <a:r>
              <a:rPr b="1" dirty="0" sz="4450" lang="en-US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Mood &amp; Activity: The Steps-Mood Heatmap</a:t>
            </a:r>
            <a:endParaRPr dirty="0" sz="4450" lang="en-US"/>
          </a:p>
        </p:txBody>
      </p:sp>
      <p:sp>
        <p:nvSpPr>
          <p:cNvPr id="1048619" name="Text 1"/>
          <p:cNvSpPr/>
          <p:nvPr/>
        </p:nvSpPr>
        <p:spPr>
          <a:xfrm>
            <a:off x="7583924" y="2818567"/>
            <a:ext cx="6304836" cy="136969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650"/>
              </a:lnSpc>
              <a:buNone/>
            </a:pPr>
            <a:r>
              <a:rPr dirty="0" sz="165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Our heatmap reveals a compelling link between daily steps and reported mood. Corps members logging between 6,000 and 10,000 steps consistently reported moderate moods.</a:t>
            </a:r>
            <a:endParaRPr dirty="0" sz="1650" lang="en-US"/>
          </a:p>
        </p:txBody>
      </p:sp>
      <p:sp>
        <p:nvSpPr>
          <p:cNvPr id="1048620" name="Text 2"/>
          <p:cNvSpPr/>
          <p:nvPr/>
        </p:nvSpPr>
        <p:spPr>
          <a:xfrm>
            <a:off x="7583924" y="4380905"/>
            <a:ext cx="6304836" cy="1027271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650"/>
              </a:lnSpc>
              <a:buNone/>
            </a:pPr>
            <a:r>
              <a:rPr dirty="0" sz="165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Notably, the highest mood score of 4 was associated with precisely 10,061 steps, suggesting an optimal activity level for well-being.</a:t>
            </a:r>
            <a:endParaRPr dirty="0" sz="1650" lang="en-US"/>
          </a:p>
        </p:txBody>
      </p:sp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91241" y="2304812"/>
            <a:ext cx="6823958" cy="5234022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ext 0"/>
          <p:cNvSpPr/>
          <p:nvPr/>
        </p:nvSpPr>
        <p:spPr>
          <a:xfrm>
            <a:off x="719376" y="565190"/>
            <a:ext cx="9388793" cy="68520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350"/>
              </a:lnSpc>
              <a:buNone/>
            </a:pPr>
            <a:r>
              <a:rPr b="1" dirty="0" sz="4300" lang="en-US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Sleep Quality and Mood Connection</a:t>
            </a:r>
            <a:endParaRPr dirty="0" sz="4300" lang="en-US"/>
          </a:p>
        </p:txBody>
      </p:sp>
      <p:sp>
        <p:nvSpPr>
          <p:cNvPr id="1048595" name="Text 1"/>
          <p:cNvSpPr/>
          <p:nvPr/>
        </p:nvSpPr>
        <p:spPr>
          <a:xfrm>
            <a:off x="719376" y="6362343"/>
            <a:ext cx="6345079" cy="1314926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scatter plot illustrates a clear trend: mood scores improve significantly when corps members achieve 4.5 to 6 hours of sleep. This range appears to be crucial for positive mental states.</a:t>
            </a:r>
            <a:endParaRPr dirty="0" sz="1600" lang="en-US"/>
          </a:p>
        </p:txBody>
      </p:sp>
      <p:sp>
        <p:nvSpPr>
          <p:cNvPr id="1048596" name="Text 2"/>
          <p:cNvSpPr/>
          <p:nvPr/>
        </p:nvSpPr>
        <p:spPr>
          <a:xfrm>
            <a:off x="7573566" y="1743551"/>
            <a:ext cx="6345079" cy="1314926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Conversely, mood levels noticeably dip when sleep duration falls below 4 hours. This highlights the critical role of adequate rest in maintaining overall well-being and emotional balance.</a:t>
            </a:r>
            <a:endParaRPr dirty="0" sz="1600" lang="en-US"/>
          </a:p>
        </p:txBody>
      </p:sp>
      <p:sp>
        <p:nvSpPr>
          <p:cNvPr id="1048597" name="Text 3"/>
          <p:cNvSpPr/>
          <p:nvPr/>
        </p:nvSpPr>
        <p:spPr>
          <a:xfrm>
            <a:off x="7573566" y="3243382"/>
            <a:ext cx="6345079" cy="65746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Prioritizing sleep within the optimal range could be a key factor in boosting daily mood for the corps members.</a:t>
            </a:r>
            <a:endParaRPr dirty="0" sz="1600" lang="en-US"/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8370" y="1456321"/>
            <a:ext cx="7084342" cy="4700096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Text 0"/>
          <p:cNvSpPr/>
          <p:nvPr/>
        </p:nvSpPr>
        <p:spPr>
          <a:xfrm>
            <a:off x="749260" y="1234440"/>
            <a:ext cx="13131879" cy="142708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5600"/>
              </a:lnSpc>
              <a:buNone/>
            </a:pPr>
            <a:r>
              <a:rPr b="1" dirty="0" sz="4450" lang="en-US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Optimal Activity for Higher Moods: Box Plot Insights</a:t>
            </a:r>
            <a:endParaRPr dirty="0" sz="4450" lang="en-US"/>
          </a:p>
        </p:txBody>
      </p:sp>
      <p:sp>
        <p:nvSpPr>
          <p:cNvPr id="1048579" name="Text 1"/>
          <p:cNvSpPr/>
          <p:nvPr/>
        </p:nvSpPr>
        <p:spPr>
          <a:xfrm>
            <a:off x="7583924" y="3175278"/>
            <a:ext cx="6304836" cy="1027271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650"/>
              </a:lnSpc>
              <a:buNone/>
            </a:pPr>
            <a:r>
              <a:rPr dirty="0" sz="165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box plot distinctly shows that higher mood levels (3-4) are strongly correlated with daily step counts ranging from 10,000 to 21,000 steps.</a:t>
            </a:r>
            <a:endParaRPr dirty="0" sz="1650" lang="en-US"/>
          </a:p>
        </p:txBody>
      </p:sp>
      <p:sp>
        <p:nvSpPr>
          <p:cNvPr id="1048580" name="Text 2"/>
          <p:cNvSpPr/>
          <p:nvPr/>
        </p:nvSpPr>
        <p:spPr>
          <a:xfrm>
            <a:off x="7583924" y="4395192"/>
            <a:ext cx="6304836" cy="171211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650"/>
              </a:lnSpc>
              <a:buNone/>
            </a:pPr>
            <a:r>
              <a:rPr dirty="0" sz="165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 contrast, mood scores below 3 are typically associated with step counts less than 5,000. This reinforces the idea that consistent physical activity is a significant contributor to better emotional well-being among corps members.</a:t>
            </a:r>
            <a:endParaRPr dirty="0" sz="1650" lang="en-US"/>
          </a:p>
        </p:txBody>
      </p:sp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61832" y="1947981"/>
            <a:ext cx="6853367" cy="5847049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ext 0"/>
          <p:cNvSpPr/>
          <p:nvPr/>
        </p:nvSpPr>
        <p:spPr>
          <a:xfrm>
            <a:off x="685205" y="538401"/>
            <a:ext cx="11042333" cy="65258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100"/>
              </a:lnSpc>
              <a:buNone/>
            </a:pPr>
            <a:r>
              <a:rPr b="1" dirty="0" sz="4100" lang="en-US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Heatwave Impact on Mood: A Timely Decline</a:t>
            </a:r>
            <a:endParaRPr dirty="0" sz="4100" lang="en-US"/>
          </a:p>
        </p:txBody>
      </p:sp>
      <p:sp>
        <p:nvSpPr>
          <p:cNvPr id="1048587" name="Text 1"/>
          <p:cNvSpPr/>
          <p:nvPr/>
        </p:nvSpPr>
        <p:spPr>
          <a:xfrm>
            <a:off x="7561659" y="1660803"/>
            <a:ext cx="6391156" cy="939403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450"/>
              </a:lnSpc>
              <a:buNone/>
            </a:pPr>
            <a:r>
              <a:rPr dirty="0" sz="15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line plot vividly illustrates a significant drop in reported mood levels among corps members during the intense heatwave experienced from June 22nd to 24th.</a:t>
            </a:r>
            <a:endParaRPr dirty="0" sz="1500" lang="en-US"/>
          </a:p>
        </p:txBody>
      </p:sp>
      <p:sp>
        <p:nvSpPr>
          <p:cNvPr id="1048588" name="Text 2"/>
          <p:cNvSpPr/>
          <p:nvPr/>
        </p:nvSpPr>
        <p:spPr>
          <a:xfrm>
            <a:off x="7561659" y="2776418"/>
            <a:ext cx="6391156" cy="125253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450"/>
              </a:lnSpc>
              <a:buNone/>
            </a:pPr>
            <a:r>
              <a:rPr dirty="0" sz="15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Following this period, a clear recovery trend is observed, with mood levels gradually returning to their previous averages. This highlights the direct influence of environmental factors, such as extreme weather, on the psychological well-being of the youth.</a:t>
            </a:r>
            <a:endParaRPr dirty="0" sz="1500" lang="en-US"/>
          </a:p>
        </p:txBody>
      </p:sp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66718" y="1660802"/>
            <a:ext cx="6882931" cy="5555692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ext 0"/>
          <p:cNvSpPr/>
          <p:nvPr/>
        </p:nvSpPr>
        <p:spPr>
          <a:xfrm>
            <a:off x="749260" y="2230041"/>
            <a:ext cx="13087588" cy="71354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600"/>
              </a:lnSpc>
              <a:buNone/>
            </a:pPr>
            <a:r>
              <a:rPr b="1" dirty="0" sz="4450" lang="en-US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Takeaways: Promoting Well-being in Sokoto</a:t>
            </a:r>
            <a:endParaRPr dirty="0" sz="4450" lang="en-US"/>
          </a:p>
        </p:txBody>
      </p:sp>
      <p:sp>
        <p:nvSpPr>
          <p:cNvPr id="1048604" name="Shape 1"/>
          <p:cNvSpPr/>
          <p:nvPr/>
        </p:nvSpPr>
        <p:spPr>
          <a:xfrm>
            <a:off x="749260" y="3371731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</p:spPr>
      </p:sp>
      <p:sp>
        <p:nvSpPr>
          <p:cNvPr id="1048605" name="Text 2"/>
          <p:cNvSpPr/>
          <p:nvPr/>
        </p:nvSpPr>
        <p:spPr>
          <a:xfrm>
            <a:off x="1445062" y="3445312"/>
            <a:ext cx="3163610" cy="3568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800"/>
              </a:lnSpc>
              <a:buNone/>
            </a:pPr>
            <a:r>
              <a:rPr b="1" dirty="0" sz="2200" lang="en-US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Optimal Activity Levels</a:t>
            </a:r>
            <a:endParaRPr dirty="0" sz="2200" lang="en-US"/>
          </a:p>
        </p:txBody>
      </p:sp>
      <p:sp>
        <p:nvSpPr>
          <p:cNvPr id="1048606" name="Text 3"/>
          <p:cNvSpPr/>
          <p:nvPr/>
        </p:nvSpPr>
        <p:spPr>
          <a:xfrm>
            <a:off x="1445062" y="3930491"/>
            <a:ext cx="3503057" cy="136969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650"/>
              </a:lnSpc>
              <a:buNone/>
            </a:pPr>
            <a:r>
              <a:rPr dirty="0" sz="165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Targeting 6,000-10,000 steps, with an emphasis on the 10,061 mark, can significantly boost mood.</a:t>
            </a:r>
            <a:endParaRPr dirty="0" sz="1650" lang="en-US"/>
          </a:p>
        </p:txBody>
      </p:sp>
      <p:sp>
        <p:nvSpPr>
          <p:cNvPr id="1048607" name="Shape 4"/>
          <p:cNvSpPr/>
          <p:nvPr/>
        </p:nvSpPr>
        <p:spPr>
          <a:xfrm>
            <a:off x="5215652" y="3371731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</p:spPr>
      </p:sp>
      <p:sp>
        <p:nvSpPr>
          <p:cNvPr id="1048608" name="Text 5"/>
          <p:cNvSpPr/>
          <p:nvPr/>
        </p:nvSpPr>
        <p:spPr>
          <a:xfrm>
            <a:off x="5911453" y="3445312"/>
            <a:ext cx="2854643" cy="3568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800"/>
              </a:lnSpc>
              <a:buNone/>
            </a:pPr>
            <a:r>
              <a:rPr b="1" dirty="0" sz="2200" lang="en-US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Prioritizing Sleep</a:t>
            </a:r>
            <a:endParaRPr dirty="0" sz="2200" lang="en-US"/>
          </a:p>
        </p:txBody>
      </p:sp>
      <p:sp>
        <p:nvSpPr>
          <p:cNvPr id="1048609" name="Text 6"/>
          <p:cNvSpPr/>
          <p:nvPr/>
        </p:nvSpPr>
        <p:spPr>
          <a:xfrm>
            <a:off x="5911453" y="3930491"/>
            <a:ext cx="3503176" cy="136969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650"/>
              </a:lnSpc>
              <a:buNone/>
            </a:pPr>
            <a:r>
              <a:rPr dirty="0" sz="165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Ensuring 4.5-6 hours of sleep is crucial for improved mood, with less than 4 hours negatively impacting well-being.</a:t>
            </a:r>
            <a:endParaRPr dirty="0" sz="1650" lang="en-US"/>
          </a:p>
        </p:txBody>
      </p:sp>
      <p:sp>
        <p:nvSpPr>
          <p:cNvPr id="1048610" name="Shape 7"/>
          <p:cNvSpPr/>
          <p:nvPr/>
        </p:nvSpPr>
        <p:spPr>
          <a:xfrm>
            <a:off x="9682163" y="3371731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</p:spPr>
      </p:sp>
      <p:sp>
        <p:nvSpPr>
          <p:cNvPr id="1048611" name="Text 8"/>
          <p:cNvSpPr/>
          <p:nvPr/>
        </p:nvSpPr>
        <p:spPr>
          <a:xfrm>
            <a:off x="10377964" y="3445312"/>
            <a:ext cx="3503176" cy="713661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00"/>
              </a:lnSpc>
              <a:buNone/>
            </a:pPr>
            <a:r>
              <a:rPr b="1" dirty="0" sz="2200" lang="en-US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Environmental Resilience</a:t>
            </a:r>
            <a:endParaRPr dirty="0" sz="2200" lang="en-US"/>
          </a:p>
        </p:txBody>
      </p:sp>
      <p:sp>
        <p:nvSpPr>
          <p:cNvPr id="1048612" name="Text 9"/>
          <p:cNvSpPr/>
          <p:nvPr/>
        </p:nvSpPr>
        <p:spPr>
          <a:xfrm>
            <a:off x="10377964" y="4287322"/>
            <a:ext cx="3503176" cy="171211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650"/>
              </a:lnSpc>
              <a:buNone/>
            </a:pPr>
            <a:r>
              <a:rPr dirty="0" sz="165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Awareness and support mechanisms are needed to mitigate the impact of environmental stressors like heatwaves on mental health.</a:t>
            </a:r>
            <a:endParaRPr dirty="0" sz="165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 0"/>
          <p:cNvSpPr/>
          <p:nvPr/>
        </p:nvSpPr>
        <p:spPr>
          <a:xfrm>
            <a:off x="685205" y="538401"/>
            <a:ext cx="11865531" cy="65258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100"/>
              </a:lnSpc>
              <a:buNone/>
            </a:pPr>
            <a:r>
              <a:rPr b="1" dirty="0" sz="4100" lang="en-US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Next Steps: Advancing Research &amp; Intervention</a:t>
            </a:r>
            <a:endParaRPr dirty="0" sz="4100" lang="en-US"/>
          </a:p>
        </p:txBody>
      </p:sp>
      <p:pic>
        <p:nvPicPr>
          <p:cNvPr id="209716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85205" y="1704856"/>
            <a:ext cx="6391156" cy="6391156"/>
          </a:xfrm>
          <a:prstGeom prst="rect"/>
        </p:spPr>
      </p:pic>
      <p:sp>
        <p:nvSpPr>
          <p:cNvPr id="1048627" name="Text 1"/>
          <p:cNvSpPr/>
          <p:nvPr/>
        </p:nvSpPr>
        <p:spPr>
          <a:xfrm>
            <a:off x="7561659" y="1660803"/>
            <a:ext cx="6391156" cy="626269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450"/>
              </a:lnSpc>
              <a:buSzPct val="100000"/>
              <a:buChar char="•"/>
            </a:pPr>
            <a:r>
              <a:rPr dirty="0" sz="15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Conduct longitudinal studies to observe long-term trends and validate correlations.</a:t>
            </a:r>
            <a:endParaRPr dirty="0" sz="1500" lang="en-US"/>
          </a:p>
        </p:txBody>
      </p:sp>
      <p:sp>
        <p:nvSpPr>
          <p:cNvPr id="1048628" name="Text 2"/>
          <p:cNvSpPr/>
          <p:nvPr/>
        </p:nvSpPr>
        <p:spPr>
          <a:xfrm>
            <a:off x="7561659" y="2355533"/>
            <a:ext cx="6391156" cy="939403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450"/>
              </a:lnSpc>
              <a:buSzPct val="100000"/>
              <a:buChar char="•"/>
            </a:pPr>
            <a:r>
              <a:rPr dirty="0" sz="15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 pilot programs based on these findings, such as targeted activity challenges or sleep hygiene workshops, to assess their impact on mood.</a:t>
            </a:r>
            <a:endParaRPr dirty="0" sz="1500" lang="en-US"/>
          </a:p>
        </p:txBody>
      </p:sp>
      <p:sp>
        <p:nvSpPr>
          <p:cNvPr id="1048629" name="Text 3"/>
          <p:cNvSpPr/>
          <p:nvPr/>
        </p:nvSpPr>
        <p:spPr>
          <a:xfrm>
            <a:off x="7561659" y="3363397"/>
            <a:ext cx="6391156" cy="939403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450"/>
              </a:lnSpc>
              <a:buSzPct val="100000"/>
              <a:buChar char="•"/>
            </a:pPr>
            <a:r>
              <a:rPr dirty="0" sz="15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Explore additional data points, like diet and social interaction, for a more holistic understanding of youth well-being.</a:t>
            </a:r>
            <a:endParaRPr dirty="0" sz="1500" lang="en-US"/>
          </a:p>
        </p:txBody>
      </p:sp>
      <p:sp>
        <p:nvSpPr>
          <p:cNvPr id="1048630" name="Text 4"/>
          <p:cNvSpPr/>
          <p:nvPr/>
        </p:nvSpPr>
        <p:spPr>
          <a:xfrm>
            <a:off x="7561659" y="4371261"/>
            <a:ext cx="6391156" cy="626269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450"/>
              </a:lnSpc>
              <a:buSzPct val="100000"/>
              <a:buChar char="•"/>
            </a:pPr>
            <a:r>
              <a:rPr dirty="0" sz="1500" lang="en-US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Collaborate with local health organizations to integrate insights into existing support systems for corps members.</a:t>
            </a:r>
            <a:endParaRPr dirty="0" sz="150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1118138" y="-22058"/>
            <a:ext cx="15748538" cy="8251658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Redmi Note 9 Pro</dc:creator>
  <dcterms:created xsi:type="dcterms:W3CDTF">2025-06-26T05:29:55Z</dcterms:created>
  <dcterms:modified xsi:type="dcterms:W3CDTF">2025-07-19T08:09:14Z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6d325401b5184772880f9c4aa9444970</vt:lpwstr>
  </property>
</Properties>
</file>